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86587" autoAdjust="0"/>
  </p:normalViewPr>
  <p:slideViewPr>
    <p:cSldViewPr>
      <p:cViewPr varScale="1">
        <p:scale>
          <a:sx n="111" d="100"/>
          <a:sy n="111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263F8-3114-4278-88AC-E18279FBA0D2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7A40B-A2F0-40D4-83FD-90937A083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71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</a:t>
            </a:r>
            <a:r>
              <a:rPr lang="en-US" baseline="0" dirty="0" smtClean="0"/>
              <a:t> has a long history in education.</a:t>
            </a:r>
          </a:p>
          <a:p>
            <a:r>
              <a:rPr lang="en-US" baseline="0" dirty="0" smtClean="0"/>
              <a:t>Modern hardware goes a long way in fixing that.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7A40B-A2F0-40D4-83FD-90937A0835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00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Device:</a:t>
            </a:r>
          </a:p>
          <a:p>
            <a:r>
              <a:rPr lang="en-US" dirty="0" smtClean="0"/>
              <a:t>Full computer,</a:t>
            </a:r>
            <a:r>
              <a:rPr lang="en-US" baseline="0" dirty="0" smtClean="0"/>
              <a:t> does not need to be tethered to anything else</a:t>
            </a:r>
          </a:p>
          <a:p>
            <a:r>
              <a:rPr lang="en-US" baseline="0" dirty="0" smtClean="0"/>
              <a:t>Sensors and software to map the room so it knows where everything that is not moving is</a:t>
            </a:r>
          </a:p>
          <a:p>
            <a:r>
              <a:rPr lang="en-US" baseline="0" dirty="0" smtClean="0"/>
              <a:t>Two transparent screens that allow you to see the world around you and insert computer graphics into the view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7A40B-A2F0-40D4-83FD-90937A0835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30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7A40B-A2F0-40D4-83FD-90937A0835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81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Interface</a:t>
            </a:r>
          </a:p>
          <a:p>
            <a:r>
              <a:rPr lang="en-US" dirty="0" smtClean="0"/>
              <a:t>Cursor!</a:t>
            </a:r>
          </a:p>
          <a:p>
            <a:endParaRPr lang="en-US" dirty="0" smtClean="0"/>
          </a:p>
          <a:p>
            <a:r>
              <a:rPr lang="en-US" dirty="0" smtClean="0"/>
              <a:t>Red</a:t>
            </a:r>
            <a:r>
              <a:rPr lang="en-US" baseline="0" dirty="0" smtClean="0"/>
              <a:t> vectors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Next videos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7A40B-A2F0-40D4-83FD-90937A0835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1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7A40B-A2F0-40D4-83FD-90937A0835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42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j.compedu.2012.10.02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x.doi.org/10.1016/j.edurev.2016.11.00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icrosoft.com/microsoft-hololens/en-us/hardwar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Poster\HoloLens Pictures\CapturedImage2252.055_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r="100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-98425"/>
            <a:ext cx="8839200" cy="147002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Interacting with Simulated Charges </a:t>
            </a:r>
            <a:r>
              <a:rPr lang="en-US" dirty="0" smtClean="0">
                <a:solidFill>
                  <a:schemeClr val="bg1"/>
                </a:solidFill>
              </a:rPr>
              <a:t>and Fields </a:t>
            </a:r>
            <a:r>
              <a:rPr lang="en-US" dirty="0">
                <a:solidFill>
                  <a:schemeClr val="bg1"/>
                </a:solidFill>
              </a:rPr>
              <a:t>via Augmented Reality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295400" y="56388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Steven </a:t>
            </a:r>
            <a:r>
              <a:rPr lang="en-US" dirty="0" err="1" smtClean="0">
                <a:solidFill>
                  <a:schemeClr val="bg1"/>
                </a:solidFill>
              </a:rPr>
              <a:t>Binz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February 20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326948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Augmented Reality in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953000"/>
          </a:xfrm>
        </p:spPr>
        <p:txBody>
          <a:bodyPr>
            <a:noAutofit/>
          </a:bodyPr>
          <a:lstStyle/>
          <a:p>
            <a:r>
              <a:rPr lang="en-US" dirty="0" smtClean="0"/>
              <a:t>Long history and many different definitions</a:t>
            </a:r>
          </a:p>
          <a:p>
            <a:pPr lvl="1"/>
            <a:r>
              <a:rPr lang="en-US" sz="1400" dirty="0"/>
              <a:t>Wu, H.-K., Lee, W.-Y., Chang, H.-Y., &amp; Liang, J.-C. Current status, opportunities and challenges of augmented reality in education. Computers &amp; Education, </a:t>
            </a:r>
            <a:r>
              <a:rPr lang="en-US" sz="1400" b="1" dirty="0"/>
              <a:t>62</a:t>
            </a:r>
            <a:r>
              <a:rPr lang="en-US" sz="1400" dirty="0"/>
              <a:t>, 41-49 (2013); </a:t>
            </a:r>
            <a:r>
              <a:rPr lang="en-US" sz="1400" dirty="0" err="1"/>
              <a:t>doi</a:t>
            </a:r>
            <a:r>
              <a:rPr lang="en-US" sz="1400" dirty="0"/>
              <a:t>: </a:t>
            </a: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dx.doi.org/10.1016/j.compedu.2012.10.024</a:t>
            </a:r>
            <a:endParaRPr lang="en-US" sz="1400" dirty="0"/>
          </a:p>
          <a:p>
            <a:pPr lvl="1"/>
            <a:r>
              <a:rPr lang="en-US" sz="1400" dirty="0" err="1" smtClean="0"/>
              <a:t>Akcayir</a:t>
            </a:r>
            <a:r>
              <a:rPr lang="en-US" sz="1400" dirty="0" smtClean="0"/>
              <a:t>,  M., </a:t>
            </a:r>
            <a:r>
              <a:rPr lang="en-US" sz="1400" dirty="0" err="1" smtClean="0"/>
              <a:t>Akcayir</a:t>
            </a:r>
            <a:r>
              <a:rPr lang="en-US" sz="1400" dirty="0" smtClean="0"/>
              <a:t>, G. </a:t>
            </a:r>
            <a:r>
              <a:rPr lang="en-US" sz="1400" dirty="0"/>
              <a:t>Advantages and challenges associated with augmented reality for education: A systematic review of the literature. Educational Research Review, </a:t>
            </a:r>
            <a:r>
              <a:rPr lang="en-US" sz="1400" b="1" dirty="0"/>
              <a:t>20</a:t>
            </a:r>
            <a:r>
              <a:rPr lang="en-US" sz="1400" dirty="0"/>
              <a:t> (2017) pp 1-11  </a:t>
            </a:r>
            <a:r>
              <a:rPr lang="hr-HR" sz="1400" dirty="0">
                <a:hlinkClick r:id="rId4"/>
              </a:rPr>
              <a:t>http://</a:t>
            </a:r>
            <a:r>
              <a:rPr lang="hr-HR" sz="1400" dirty="0" smtClean="0">
                <a:hlinkClick r:id="rId4"/>
              </a:rPr>
              <a:t>dx.doi.org/10.1016/j.edurev.2016.11.002</a:t>
            </a:r>
            <a:endParaRPr lang="en-US" sz="1400" dirty="0"/>
          </a:p>
          <a:p>
            <a:r>
              <a:rPr lang="en-US" dirty="0" smtClean="0"/>
              <a:t>Studies have shown it can be effective</a:t>
            </a:r>
          </a:p>
          <a:p>
            <a:pPr lvl="1"/>
            <a:r>
              <a:rPr lang="en-US" sz="1400" dirty="0"/>
              <a:t>Chen, Y.-C., Chi, H.-L., Hung, W.-H., &amp; Kang, S.-C. Use of tangible and augmented reality models in engineering graphics courses. Journal of Professional Issues in Engineering Education and Practice, </a:t>
            </a:r>
            <a:r>
              <a:rPr lang="en-US" sz="1400" b="1" dirty="0"/>
              <a:t>137</a:t>
            </a:r>
            <a:r>
              <a:rPr lang="en-US" sz="1400" dirty="0"/>
              <a:t> (4), 267–276 (2011</a:t>
            </a:r>
            <a:r>
              <a:rPr lang="en-US" sz="1400" dirty="0" smtClean="0"/>
              <a:t>).</a:t>
            </a:r>
          </a:p>
          <a:p>
            <a:pPr lvl="1"/>
            <a:r>
              <a:rPr lang="en-US" sz="1400" dirty="0" smtClean="0"/>
              <a:t>And many more!</a:t>
            </a:r>
          </a:p>
          <a:p>
            <a:r>
              <a:rPr lang="en-US" dirty="0" smtClean="0"/>
              <a:t>Many limitations</a:t>
            </a:r>
          </a:p>
          <a:p>
            <a:pPr lvl="1"/>
            <a:r>
              <a:rPr lang="en-US" dirty="0" smtClean="0"/>
              <a:t>Has not yet become widespread</a:t>
            </a:r>
            <a:endParaRPr lang="en-US" dirty="0"/>
          </a:p>
          <a:p>
            <a:pPr lvl="1"/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328692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Modern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3722827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Easy to use interface</a:t>
            </a:r>
          </a:p>
          <a:p>
            <a:r>
              <a:rPr lang="en-US" dirty="0" smtClean="0">
                <a:cs typeface="Arial" pitchFamily="34" charset="0"/>
              </a:rPr>
              <a:t>A </a:t>
            </a:r>
            <a:r>
              <a:rPr lang="en-US" dirty="0">
                <a:cs typeface="Arial" pitchFamily="34" charset="0"/>
              </a:rPr>
              <a:t>single mass market </a:t>
            </a:r>
            <a:r>
              <a:rPr lang="en-US" dirty="0" smtClean="0">
                <a:cs typeface="Arial" pitchFamily="34" charset="0"/>
              </a:rPr>
              <a:t>device</a:t>
            </a:r>
          </a:p>
          <a:p>
            <a:r>
              <a:rPr lang="en-US" dirty="0" smtClean="0">
                <a:cs typeface="Arial" pitchFamily="34" charset="0"/>
              </a:rPr>
              <a:t>Comfortable </a:t>
            </a:r>
            <a:r>
              <a:rPr lang="en-US" dirty="0">
                <a:cs typeface="Arial" pitchFamily="34" charset="0"/>
              </a:rPr>
              <a:t>enough to be worn for an </a:t>
            </a:r>
            <a:r>
              <a:rPr lang="en-US" dirty="0" smtClean="0">
                <a:cs typeface="Arial" pitchFamily="34" charset="0"/>
              </a:rPr>
              <a:t>hour</a:t>
            </a:r>
          </a:p>
          <a:p>
            <a:r>
              <a:rPr lang="en-US" dirty="0" smtClean="0">
                <a:cs typeface="Arial" pitchFamily="34" charset="0"/>
              </a:rPr>
              <a:t>Multi-purpose</a:t>
            </a:r>
          </a:p>
          <a:p>
            <a:r>
              <a:rPr lang="en-US" dirty="0"/>
              <a:t>Portable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Portrait of woman wearing HoloLe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20"/>
          <a:stretch/>
        </p:blipFill>
        <p:spPr bwMode="auto">
          <a:xfrm>
            <a:off x="4180027" y="1492934"/>
            <a:ext cx="4811573" cy="403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60149" y="554862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Microsoft HoloLens, device used for this work</a:t>
            </a:r>
            <a:endParaRPr lang="en-US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www.microsoft.com/microsoft-hololens/en-us/hardware</a:t>
            </a:r>
            <a:r>
              <a:rPr lang="en-US" dirty="0" smtClean="0"/>
              <a:t> , January 28</a:t>
            </a:r>
            <a:r>
              <a:rPr lang="en-US" baseline="30000" dirty="0" smtClean="0"/>
              <a:t>th</a:t>
            </a:r>
            <a:r>
              <a:rPr lang="en-US" dirty="0" smtClean="0"/>
              <a:t>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6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Poster\HoloLens Pictures\Originals\CapturedImage117.8818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3" r="24117"/>
          <a:stretch/>
        </p:blipFill>
        <p:spPr bwMode="auto">
          <a:xfrm>
            <a:off x="4318000" y="927100"/>
            <a:ext cx="4826000" cy="593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8100"/>
            <a:ext cx="8229600" cy="1143000"/>
          </a:xfrm>
        </p:spPr>
        <p:txBody>
          <a:bodyPr/>
          <a:lstStyle/>
          <a:p>
            <a:r>
              <a:rPr lang="en-US" dirty="0" smtClean="0"/>
              <a:t>Goal of this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39624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Help students learn by</a:t>
            </a:r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lacing the abstract concept of electric </a:t>
            </a:r>
            <a:r>
              <a:rPr lang="en-US" dirty="0"/>
              <a:t>f</a:t>
            </a:r>
            <a:r>
              <a:rPr lang="en-US" dirty="0" smtClean="0"/>
              <a:t>ields into </a:t>
            </a:r>
            <a:r>
              <a:rPr lang="en-US" dirty="0"/>
              <a:t>the real world</a:t>
            </a:r>
          </a:p>
          <a:p>
            <a:r>
              <a:rPr lang="en-US" dirty="0" smtClean="0"/>
              <a:t>actively engaging them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49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Open ended</a:t>
            </a:r>
          </a:p>
          <a:p>
            <a:r>
              <a:rPr lang="en-US" dirty="0" smtClean="0"/>
              <a:t>Simple controls</a:t>
            </a:r>
          </a:p>
          <a:p>
            <a:pPr lvl="1"/>
            <a:r>
              <a:rPr lang="en-US" dirty="0" smtClean="0"/>
              <a:t>Look</a:t>
            </a:r>
          </a:p>
          <a:p>
            <a:pPr lvl="1"/>
            <a:r>
              <a:rPr lang="en-US" dirty="0" smtClean="0"/>
              <a:t>Walk</a:t>
            </a:r>
          </a:p>
          <a:p>
            <a:pPr lvl="1"/>
            <a:r>
              <a:rPr lang="en-US" dirty="0" smtClean="0"/>
              <a:t>1-click</a:t>
            </a:r>
          </a:p>
          <a:p>
            <a:pPr lvl="1"/>
            <a:r>
              <a:rPr lang="en-US" dirty="0" smtClean="0"/>
              <a:t>Voice commands</a:t>
            </a:r>
          </a:p>
          <a:p>
            <a:r>
              <a:rPr lang="en-US" dirty="0" smtClean="0"/>
              <a:t>Place charges and test charges</a:t>
            </a:r>
          </a:p>
          <a:p>
            <a:pPr lvl="1"/>
            <a:endParaRPr lang="en-US" dirty="0"/>
          </a:p>
        </p:txBody>
      </p:sp>
      <p:pic>
        <p:nvPicPr>
          <p:cNvPr id="3074" name="Picture 2" descr="G:\Poster\HoloLens Pictures\CapturedImage2015.205_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7" t="4738" r="23565"/>
          <a:stretch/>
        </p:blipFill>
        <p:spPr bwMode="auto">
          <a:xfrm>
            <a:off x="3962400" y="1371600"/>
            <a:ext cx="5016500" cy="485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80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22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572000" cy="55499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Add features</a:t>
            </a:r>
          </a:p>
          <a:p>
            <a:pPr lvl="1"/>
            <a:r>
              <a:rPr lang="en-US" dirty="0" smtClean="0"/>
              <a:t>Assign simulated charges to real world objects and let people physically move them</a:t>
            </a:r>
          </a:p>
          <a:p>
            <a:pPr lvl="1"/>
            <a:r>
              <a:rPr lang="en-US" dirty="0" smtClean="0"/>
              <a:t>Magnetic fields and electric currents</a:t>
            </a:r>
          </a:p>
          <a:p>
            <a:pPr lvl="1"/>
            <a:r>
              <a:rPr lang="en-US" dirty="0" smtClean="0"/>
              <a:t>Potentials &amp; more</a:t>
            </a:r>
          </a:p>
          <a:p>
            <a:r>
              <a:rPr lang="en-US" dirty="0" smtClean="0"/>
              <a:t>Study effectiveness</a:t>
            </a:r>
          </a:p>
          <a:p>
            <a:r>
              <a:rPr lang="en-US" dirty="0" smtClean="0"/>
              <a:t>Build library of programs that run on Microsoft’s Holographic API	</a:t>
            </a:r>
          </a:p>
          <a:p>
            <a:pPr lvl="1"/>
            <a:r>
              <a:rPr lang="en-US" dirty="0" smtClean="0"/>
              <a:t>The time for AR is NEAR!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818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383</Words>
  <Application>Microsoft Office PowerPoint</Application>
  <PresentationFormat>On-screen Show (4:3)</PresentationFormat>
  <Paragraphs>58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Interacting with Simulated Charges and Fields via Augmented Reality</vt:lpstr>
      <vt:lpstr>Augmented Reality in Education</vt:lpstr>
      <vt:lpstr>Advantages of Modern Devices</vt:lpstr>
      <vt:lpstr>Goal of this Work</vt:lpstr>
      <vt:lpstr>The Simulation</vt:lpstr>
      <vt:lpstr>Videos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Education with Modern Augmented Reality</dc:title>
  <dc:creator>Steven Binz</dc:creator>
  <cp:lastModifiedBy>Steven Binz</cp:lastModifiedBy>
  <cp:revision>40</cp:revision>
  <dcterms:created xsi:type="dcterms:W3CDTF">2006-08-16T00:00:00Z</dcterms:created>
  <dcterms:modified xsi:type="dcterms:W3CDTF">2017-02-23T03:28:52Z</dcterms:modified>
</cp:coreProperties>
</file>